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77666575ba44d64" /><Relationship Type="http://schemas.openxmlformats.org/officeDocument/2006/relationships/extended-properties" Target="/docProps/app.xml" Id="R732a740015114fec" /><Relationship Type="http://schemas.openxmlformats.org/officeDocument/2006/relationships/officeDocument" Target="/ppt/presentation.xml" Id="R4bb2c7f29b58487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2e3c3a6ecd9440f"/>
  </p:sldMasterIdLst>
  <p:notesMasterIdLst>
    <p:notesMasterId xmlns:r="http://schemas.openxmlformats.org/officeDocument/2006/relationships" r:id="R92292e33a92f49a8"/>
  </p:notesMasterIdLst>
  <p:sldIdLst>
    <p:sldId xmlns:r="http://schemas.openxmlformats.org/officeDocument/2006/relationships" id="256" r:id="R4c934d6fbdfc4388"/>
    <p:sldId xmlns:r="http://schemas.openxmlformats.org/officeDocument/2006/relationships" id="257" r:id="Recc0cd503281461f"/>
    <p:sldId xmlns:r="http://schemas.openxmlformats.org/officeDocument/2006/relationships" id="258" r:id="R29f4417500a84f1f"/>
    <p:sldId xmlns:r="http://schemas.openxmlformats.org/officeDocument/2006/relationships" id="259" r:id="R5ad3203f59614343"/>
    <p:sldId xmlns:r="http://schemas.openxmlformats.org/officeDocument/2006/relationships" id="260" r:id="Rf1dec98bcb5d4b1b"/>
    <p:sldId xmlns:r="http://schemas.openxmlformats.org/officeDocument/2006/relationships" id="261" r:id="R034a7fc4c3d742af"/>
    <p:sldId xmlns:r="http://schemas.openxmlformats.org/officeDocument/2006/relationships" id="262" r:id="Re4ce28982535408b"/>
    <p:sldId xmlns:r="http://schemas.openxmlformats.org/officeDocument/2006/relationships" id="263" r:id="R7e6b45a4179d449f"/>
    <p:sldId xmlns:r="http://schemas.openxmlformats.org/officeDocument/2006/relationships" id="264" r:id="R462231ff8874451f"/>
    <p:sldId xmlns:r="http://schemas.openxmlformats.org/officeDocument/2006/relationships" id="265" r:id="R84c7aa7d877f48b7"/>
  </p:sldIdLst>
  <p:sldSz cx="12191695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676eab299114220" /><Relationship Type="http://schemas.openxmlformats.org/officeDocument/2006/relationships/slideMaster" Target="/ppt/slideMasters/slideMaster1.xml" Id="R22e3c3a6ecd9440f" /><Relationship Type="http://schemas.openxmlformats.org/officeDocument/2006/relationships/notesMaster" Target="/ppt/notesMasters/notesMaster1.xml" Id="R92292e33a92f49a8" /><Relationship Type="http://schemas.openxmlformats.org/officeDocument/2006/relationships/presProps" Target="/ppt/presProps.xml" Id="Ref1f4d6862e44a0d" /><Relationship Type="http://schemas.openxmlformats.org/officeDocument/2006/relationships/viewProps" Target="/ppt/viewProps.xml" Id="Rd036ab1da2414568" /><Relationship Type="http://schemas.openxmlformats.org/officeDocument/2006/relationships/tableStyles" Target="/ppt/tableStyles.xml" Id="R68c768f9457a4c6d" /><Relationship Type="http://schemas.openxmlformats.org/officeDocument/2006/relationships/slide" Target="/ppt/slides/slide1.xml" Id="R4c934d6fbdfc4388" /><Relationship Type="http://schemas.openxmlformats.org/officeDocument/2006/relationships/slide" Target="/ppt/slides/slide2.xml" Id="Recc0cd503281461f" /><Relationship Type="http://schemas.openxmlformats.org/officeDocument/2006/relationships/slide" Target="/ppt/slides/slide3.xml" Id="R29f4417500a84f1f" /><Relationship Type="http://schemas.openxmlformats.org/officeDocument/2006/relationships/slide" Target="/ppt/slides/slide4.xml" Id="R5ad3203f59614343" /><Relationship Type="http://schemas.openxmlformats.org/officeDocument/2006/relationships/slide" Target="/ppt/slides/slide5.xml" Id="Rf1dec98bcb5d4b1b" /><Relationship Type="http://schemas.openxmlformats.org/officeDocument/2006/relationships/slide" Target="/ppt/slides/slide6.xml" Id="R034a7fc4c3d742af" /><Relationship Type="http://schemas.openxmlformats.org/officeDocument/2006/relationships/slide" Target="/ppt/slides/slide7.xml" Id="Re4ce28982535408b" /><Relationship Type="http://schemas.openxmlformats.org/officeDocument/2006/relationships/slide" Target="/ppt/slides/slide8.xml" Id="R7e6b45a4179d449f" /><Relationship Type="http://schemas.openxmlformats.org/officeDocument/2006/relationships/slide" Target="/ppt/slides/slide9.xml" Id="R462231ff8874451f" /><Relationship Type="http://schemas.openxmlformats.org/officeDocument/2006/relationships/slide" Target="/ppt/slides/slide10.xml" Id="R84c7aa7d877f48b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8f7d133991944d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Jheng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Jheng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01a4483363b499a" /><Relationship Type="http://schemas.openxmlformats.org/officeDocument/2006/relationships/notesMaster" Target="/ppt/notesMasters/notesMaster1.xml" Id="R359f37f7a39d42e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1dda92fb85e4467" /><Relationship Type="http://schemas.openxmlformats.org/officeDocument/2006/relationships/notesMaster" Target="/ppt/notesMasters/notesMaster1.xml" Id="R32ed8a52a8df4dc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e6dac678e184f2c" /><Relationship Type="http://schemas.openxmlformats.org/officeDocument/2006/relationships/notesMaster" Target="/ppt/notesMasters/notesMaster1.xml" Id="R957fc18928a447c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b2f3cbd25764050" /><Relationship Type="http://schemas.openxmlformats.org/officeDocument/2006/relationships/notesMaster" Target="/ppt/notesMasters/notesMaster1.xml" Id="R0c68e80333434b7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f2c68fa46604177" /><Relationship Type="http://schemas.openxmlformats.org/officeDocument/2006/relationships/notesMaster" Target="/ppt/notesMasters/notesMaster1.xml" Id="R60e6d5ee572d498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84ea03ce2a749a1" /><Relationship Type="http://schemas.openxmlformats.org/officeDocument/2006/relationships/notesMaster" Target="/ppt/notesMasters/notesMaster1.xml" Id="Rbc32b097978941b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6a5663c69494209" /><Relationship Type="http://schemas.openxmlformats.org/officeDocument/2006/relationships/notesMaster" Target="/ppt/notesMasters/notesMaster1.xml" Id="Rfe73085c6c0e4ac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6babe2fa6d14626" /><Relationship Type="http://schemas.openxmlformats.org/officeDocument/2006/relationships/notesMaster" Target="/ppt/notesMasters/notesMaster1.xml" Id="Rfc060d4688ef41f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e65a9866bc94a01" /><Relationship Type="http://schemas.openxmlformats.org/officeDocument/2006/relationships/notesMaster" Target="/ppt/notesMasters/notesMaster1.xml" Id="Rd053ae4ed39945d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7319d76777c47df" /><Relationship Type="http://schemas.openxmlformats.org/officeDocument/2006/relationships/notesMaster" Target="/ppt/notesMasters/notesMaster1.xml" Id="R8ebbb1a44be74f8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b30a0abac941b3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26df7ff37ac4ffa" /><Relationship Type="http://schemas.openxmlformats.org/officeDocument/2006/relationships/slideLayout" Target="/ppt/slideLayouts/slideLayout1.xml" Id="R88dc6e69833b4ec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8dc6e69833b4ec2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Jheng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Jheng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25138d06a74ed0" /><Relationship Type="http://schemas.openxmlformats.org/officeDocument/2006/relationships/image" Target="/ppt/media/image.png" Id="R537ea1618e394c20" /><Relationship Type="http://schemas.openxmlformats.org/officeDocument/2006/relationships/notesSlide" Target="/ppt/notesSlides/notesSlide1.xml" Id="Rdc4a829c777340e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3981f252244d21" /><Relationship Type="http://schemas.openxmlformats.org/officeDocument/2006/relationships/notesSlide" Target="/ppt/notesSlides/notesSlide2.xml" Id="Rd3a4e3fbc3a345e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4371799f444fa5" /><Relationship Type="http://schemas.openxmlformats.org/officeDocument/2006/relationships/notesSlide" Target="/ppt/notesSlides/notesSlide3.xml" Id="Rd844c6d8f0ad44b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dfedcf8f784b53" /><Relationship Type="http://schemas.openxmlformats.org/officeDocument/2006/relationships/notesSlide" Target="/ppt/notesSlides/notesSlide4.xml" Id="Rff018bdb1611457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469a45eede46a3" /><Relationship Type="http://schemas.openxmlformats.org/officeDocument/2006/relationships/image" Target="/ppt/media/image2.png" Id="R86dfe25fb2324f6f" /><Relationship Type="http://schemas.openxmlformats.org/officeDocument/2006/relationships/notesSlide" Target="/ppt/notesSlides/notesSlide5.xml" Id="Rdd2dc2a1858a490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cc0962d4b044f6" /><Relationship Type="http://schemas.openxmlformats.org/officeDocument/2006/relationships/notesSlide" Target="/ppt/notesSlides/notesSlide6.xml" Id="R3df5973e8811476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35f5d5905140f2" /><Relationship Type="http://schemas.openxmlformats.org/officeDocument/2006/relationships/notesSlide" Target="/ppt/notesSlides/notesSlide7.xml" Id="Re2e64f927f38409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1700bf08a14e0f" /><Relationship Type="http://schemas.openxmlformats.org/officeDocument/2006/relationships/notesSlide" Target="/ppt/notesSlides/notesSlide8.xml" Id="Rd9fa545d10554a9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7fdaa21aa442f4" /><Relationship Type="http://schemas.openxmlformats.org/officeDocument/2006/relationships/notesSlide" Target="/ppt/notesSlides/notesSlide9.xml" Id="R201efae2d19c4e0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38720352af44ef" /><Relationship Type="http://schemas.openxmlformats.org/officeDocument/2006/relationships/notesSlide" Target="/ppt/notesSlides/notesSlide10.xml" Id="R6ba2b9ac36d444f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7ea1618e394c20"/>
          <a:srcRect xmlns:a="http://schemas.openxmlformats.org/drawingml/2006/main" l="0" t="25" r="0" b="25"/>
          <a:stretch xmlns:a="http://schemas.openxmlformats.org/drawingml/2006/main"/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B7CE6744-62DF-49A6-81AD-933D35BB9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4008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96000"/>
            </a:srgbClr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>
            <a:extLst xmlns:a="http://schemas.openxmlformats.org/drawingml/2006/main">
              <a:ext uri="{FF2B5EF4-FFF2-40B4-BE49-F238E27FC236}">
                <a16:creationId xmlns:a16="http://schemas.microsoft.com/office/drawing/2014/main" id="{9DA454B8-4C07-405D-BDE6-D2EF9CFB4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8016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12700">
            <a:solidFill>
              <a:srgbClr val="F28C28">
                <a:alpha val="0"/>
              </a:srgbClr>
            </a:solidFill>
            <a:prstDash val="solid"/>
          </a:ln>
        </p:spPr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4D049EAA-75F2-4EA7-AF45-C1CBAB3C3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051560"/>
            <a:ext cx="4846320" cy="1143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400" b="1">
                <a:solidFill>
                  <a:srgbClr val="20354A"/>
                </a:solidFill>
              </a:rPr>
              <a:t>防火管理人</a:t>
            </a:r>
          </a:p>
          <a:p xmlns:a="http://schemas.openxmlformats.org/drawingml/2006/main">
            <a:pPr marL="0" indent="0">
              <a:buNone/>
            </a:pPr>
            <a:r>
              <a:rPr sz="3400" b="1">
                <a:solidFill>
                  <a:srgbClr val="20354A"/>
                </a:solidFill>
              </a:rPr>
              <a:t>移交文件</a:t>
            </a:r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BFF0FA4B-B8CB-4DBD-9379-35894B85D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423160"/>
            <a:ext cx="530352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50">
                <a:solidFill>
                  <a:srgbClr val="1F2937"/>
                </a:solidFill>
              </a:rPr>
              <a:t>把人員資格、消防防護計畫、訓練、設備與紀錄一次接清楚，建立可追溯、可送審、可持續執行的管理基線。</a:t>
            </a:r>
          </a:p>
        </p:txBody>
      </p:sp>
      <p:sp>
        <p:nvSpPr>
          <p:cNvPr id="7" name="Shape 4">
            <a:extLst xmlns:a="http://schemas.openxmlformats.org/drawingml/2006/main">
              <a:ext uri="{FF2B5EF4-FFF2-40B4-BE49-F238E27FC236}">
                <a16:creationId xmlns:a16="http://schemas.microsoft.com/office/drawing/2014/main" id="{630D175E-26CC-4C8F-BB35-271096A23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3337560"/>
            <a:ext cx="1325880" cy="256032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28C28">
              <a:alpha val="92000"/>
            </a:srgbClr>
          </a:solidFill>
          <a:ln xmlns:a="http://schemas.openxmlformats.org/drawingml/2006/main" w="12700">
            <a:solidFill>
              <a:srgbClr val="F28C28">
                <a:alpha val="0"/>
              </a:srgbClr>
            </a:solidFill>
            <a:prstDash val="solid"/>
          </a:ln>
        </p:spPr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0B5543E8-7097-49E2-B762-07F64065D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3387852"/>
            <a:ext cx="1179576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98824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FFFFFF"/>
                </a:solidFill>
              </a:rPr>
              <a:t>交接版 v2.0</a:t>
            </a:r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BADF2240-B0B1-4C1E-9942-5AA9D8C35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3337560"/>
            <a:ext cx="2514600" cy="256032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2B5C85">
              <a:alpha val="92000"/>
            </a:srgbClr>
          </a:solidFill>
          <a:ln xmlns:a="http://schemas.openxmlformats.org/drawingml/2006/main" w="12700">
            <a:solidFill>
              <a:srgbClr val="2B5C85">
                <a:alpha val="0"/>
              </a:srgbClr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7302E999-1854-44FE-AF7A-284A5FB8C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0552" y="3387852"/>
            <a:ext cx="2368296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FFFFFF"/>
                </a:solidFill>
              </a:rPr>
              <a:t>適用：辦公室 / 物流倉儲 / 園區</a:t>
            </a:r>
          </a:p>
        </p:txBody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A62DD00F-E726-4A34-A20A-60AF9A2D2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5989320"/>
            <a:ext cx="530352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6B7280"/>
                </a:solidFill>
              </a:rPr>
              <a:t>內部使用：內容依移交網頁最新版同步更新；法規與申報仍以主管機關公告及承辦窗口要求為準。</a:t>
            </a:r>
          </a:p>
        </p:txBody>
      </p:sp>
    </p:spTree>
    <p:extLst>
      <p:ext uri="{BB962C8B-B14F-4D97-AF65-F5344CB8AC3E}">
        <p14:creationId xmlns:p14="http://schemas.microsoft.com/office/powerpoint/2010/main" val="3559436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605D49D-747C-4240-8411-3346BE0F7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E523BDA9-3B63-4DC3-9F0B-3A58B9950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8872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12700">
            <a:solidFill>
              <a:srgbClr val="F28C28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F85CF31-D19D-49CC-9414-B086762B8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201168"/>
            <a:ext cx="34747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 b="1">
                <a:solidFill>
                  <a:srgbClr val="F28C28"/>
                </a:solidFill>
                <a:latin typeface="Microsoft JhengHei"/>
                <a:ea typeface="Microsoft JhengHei"/>
                <a:cs typeface="Microsoft JhengHei"/>
              </a:rPr>
              <a:t>防火管理人移交清冊</a:t>
            </a: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7634678-6B90-42AB-8E04-2509B8B48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475488"/>
            <a:ext cx="107899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20354A"/>
                </a:solidFill>
                <a:latin typeface="Microsoft JhengHei"/>
                <a:ea typeface="Microsoft JhengHei"/>
                <a:cs typeface="Microsoft JhengHei"/>
              </a:rPr>
              <a:t>移交目標：法定職責、申報紀錄與現場管理不中斷</a:t>
            </a:r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185F447E-41CA-4C49-8272-D03294C30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1E8"/>
            </a:solidFill>
            <a:prstDash val="solid"/>
          </a:ln>
        </p:spPr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E3030EA-2A91-449D-AC5F-1AEF34745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25880"/>
            <a:ext cx="3474720" cy="4343400"/>
          </a:xfrm>
          <a:prstGeom xmlns:a="http://schemas.openxmlformats.org/drawingml/2006/main" prst="roundRect">
            <a:avLst>
              <a:gd name="adj" fmla="val 2368"/>
            </a:avLst>
          </a:prstGeom>
          <a:solidFill xmlns:a="http://schemas.openxmlformats.org/drawingml/2006/main">
            <a:srgbClr val="F6F8FA"/>
          </a:solidFill>
          <a:ln xmlns:a="http://schemas.openxmlformats.org/drawingml/2006/main" w="12700">
            <a:solidFill>
              <a:srgbClr val="E3EAF0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03398036-E351-455F-A4B3-537C2F1A6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1472184"/>
            <a:ext cx="314553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F28C28"/>
            </a:solidFill>
            <a:prstDash val="solid"/>
          </a:ln>
        </p:spPr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6A767304-0F39-460A-BCCA-8B2C3CACB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655064"/>
            <a:ext cx="310896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20354A"/>
                </a:solidFill>
              </a:rPr>
              <a:t>1. 法定職責不中斷</a:t>
            </a:r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40E0E4C3-FE5A-480E-B7CC-C867295DA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2039112"/>
            <a:ext cx="3108960" cy="3474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60">
                <a:solidFill>
                  <a:srgbClr val="1F2937"/>
                </a:solidFill>
              </a:rPr>
              <a:t>• 防火管理人證書與複訓期限</a:t>
            </a:r>
          </a:p>
          <a:p xmlns:a="http://schemas.openxmlformats.org/drawingml/2006/main">
            <a:pPr marL="0" indent="0">
              <a:buNone/>
            </a:pPr>
            <a:r>
              <a:rPr sz="1060">
                <a:solidFill>
                  <a:srgbClr val="1F2937"/>
                </a:solidFill>
              </a:rPr>
              <a:t>• 消防防護計畫書與執行紀錄</a:t>
            </a:r>
          </a:p>
          <a:p xmlns:a="http://schemas.openxmlformats.org/drawingml/2006/main">
            <a:pPr marL="0" indent="0">
              <a:buNone/>
            </a:pPr>
            <a:r>
              <a:rPr sz="1060">
                <a:solidFill>
                  <a:srgbClr val="1F2937"/>
                </a:solidFill>
              </a:rPr>
              <a:t>• 自衛消防編組與演練計畫</a:t>
            </a:r>
          </a:p>
          <a:p xmlns:a="http://schemas.openxmlformats.org/drawingml/2006/main">
            <a:pPr marL="0" indent="0">
              <a:buNone/>
            </a:pPr>
            <a:r>
              <a:rPr sz="1060">
                <a:solidFill>
                  <a:srgbClr val="1F2937"/>
                </a:solidFill>
              </a:rPr>
              <a:t>• 月檢、設備維護與缺失改善追蹤</a:t>
            </a:r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1ED3E000-273C-4565-998D-54DFB9F35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1325880"/>
            <a:ext cx="3474720" cy="4343400"/>
          </a:xfrm>
          <a:prstGeom xmlns:a="http://schemas.openxmlformats.org/drawingml/2006/main" prst="roundRect">
            <a:avLst>
              <a:gd name="adj" fmla="val 2368"/>
            </a:avLst>
          </a:prstGeom>
          <a:solidFill xmlns:a="http://schemas.openxmlformats.org/drawingml/2006/main">
            <a:srgbClr val="F6F8FA"/>
          </a:solidFill>
          <a:ln xmlns:a="http://schemas.openxmlformats.org/drawingml/2006/main" w="12700">
            <a:solidFill>
              <a:srgbClr val="E3EAF0"/>
            </a:solidFill>
            <a:prstDash val="solid"/>
          </a:ln>
        </p:spPr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C7E1E4FC-2061-48D1-81BC-39AA18D4C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7992" y="1472184"/>
            <a:ext cx="314553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2B5C85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4DDFFD4C-B1F1-4376-BA48-E4EBF3D15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4568" y="1655064"/>
            <a:ext cx="310896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20354A"/>
                </a:solidFill>
              </a:rPr>
              <a:t>2. 消防局申報可追溯</a:t>
            </a:r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60C6565-47B7-482F-8F66-FC47B866E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4568" y="2039112"/>
            <a:ext cx="3108960" cy="3474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60">
                <a:solidFill>
                  <a:srgbClr val="1F2937"/>
                </a:solidFill>
              </a:rPr>
              <a:t>• 防護計畫書書面送件紀錄</a:t>
            </a:r>
          </a:p>
          <a:p xmlns:a="http://schemas.openxmlformats.org/drawingml/2006/main">
            <a:pPr marL="0" indent="0">
              <a:buNone/>
            </a:pPr>
            <a:r>
              <a:rPr sz="1060">
                <a:solidFill>
                  <a:srgbClr val="1F2937"/>
                </a:solidFill>
              </a:rPr>
              <a:t>• 編組訓練計畫與成果紀錄</a:t>
            </a:r>
          </a:p>
          <a:p xmlns:a="http://schemas.openxmlformats.org/drawingml/2006/main">
            <a:pPr marL="0" indent="0">
              <a:buNone/>
            </a:pPr>
            <a:r>
              <a:rPr sz="1060">
                <a:solidFill>
                  <a:srgbClr val="1F2937"/>
                </a:solidFill>
              </a:rPr>
              <a:t>• 受理、補正與核備文件</a:t>
            </a:r>
          </a:p>
          <a:p xmlns:a="http://schemas.openxmlformats.org/drawingml/2006/main">
            <a:pPr marL="0" indent="0">
              <a:buNone/>
            </a:pPr>
            <a:r>
              <a:rPr sz="1060">
                <a:solidFill>
                  <a:srgbClr val="1F2937"/>
                </a:solidFill>
              </a:rPr>
              <a:t>• 行政留存版本可追溯</a:t>
            </a:r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6BDF314A-7726-4A15-B002-D84C8ABD7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2440" y="1325880"/>
            <a:ext cx="3474720" cy="4343400"/>
          </a:xfrm>
          <a:prstGeom xmlns:a="http://schemas.openxmlformats.org/drawingml/2006/main" prst="roundRect">
            <a:avLst>
              <a:gd name="adj" fmla="val 2368"/>
            </a:avLst>
          </a:prstGeom>
          <a:solidFill xmlns:a="http://schemas.openxmlformats.org/drawingml/2006/main">
            <a:srgbClr val="F6F8FA"/>
          </a:solidFill>
          <a:ln xmlns:a="http://schemas.openxmlformats.org/drawingml/2006/main" w="12700">
            <a:solidFill>
              <a:srgbClr val="E3EAF0"/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5EDF51F0-3326-44EE-9A9D-1EABA5C75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1472184"/>
            <a:ext cx="314553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6AAE9F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A9449CC5-78BC-4C9A-B728-69729B3C5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608" y="1655064"/>
            <a:ext cx="310896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20354A"/>
                </a:solidFill>
              </a:rPr>
              <a:t>3. 現場風險有人管</a:t>
            </a:r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1691B388-96D6-4E71-81ED-F2D11D89F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608" y="2039112"/>
            <a:ext cx="3108960" cy="3474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60">
                <a:solidFill>
                  <a:srgbClr val="1F2937"/>
                </a:solidFill>
              </a:rPr>
              <a:t>• 避難動線、逃生圖與平面圖</a:t>
            </a:r>
          </a:p>
          <a:p xmlns:a="http://schemas.openxmlformats.org/drawingml/2006/main">
            <a:pPr marL="0" indent="0">
              <a:buNone/>
            </a:pPr>
            <a:r>
              <a:rPr sz="1060">
                <a:solidFill>
                  <a:srgbClr val="1F2937"/>
                </a:solidFill>
              </a:rPr>
              <a:t>• 用火用電、危險物與施工管制</a:t>
            </a:r>
          </a:p>
          <a:p xmlns:a="http://schemas.openxmlformats.org/drawingml/2006/main">
            <a:pPr marL="0" indent="0">
              <a:buNone/>
            </a:pPr>
            <a:r>
              <a:rPr sz="1060">
                <a:solidFill>
                  <a:srgbClr val="1F2937"/>
                </a:solidFill>
              </a:rPr>
              <a:t>• 消防設備檢修由大樓執行</a:t>
            </a:r>
          </a:p>
          <a:p xmlns:a="http://schemas.openxmlformats.org/drawingml/2006/main">
            <a:pPr marL="0" indent="0">
              <a:buNone/>
            </a:pPr>
            <a:r>
              <a:rPr sz="1060">
                <a:solidFill>
                  <a:srgbClr val="1F2937"/>
                </a:solidFill>
              </a:rPr>
              <a:t>• 異常事件通報與改善閉環</a:t>
            </a:r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BD187A3E-B78A-4AA0-B89F-802E1F45B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28816"/>
            <a:ext cx="777240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>
                <a:solidFill>
                  <a:srgbClr val="6B7280"/>
                </a:solidFill>
              </a:rPr>
              <a:t>內部使用：內容依移交網頁最新版同步更新；法規與申報仍以主管機關公告及承辦窗口要求為準。</a:t>
            </a:r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A98CE462-BC8F-4161-BF4D-711BBC420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6528816"/>
            <a:ext cx="146304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750">
                <a:solidFill>
                  <a:srgbClr val="6B7280"/>
                </a:solidFill>
              </a:rPr>
              <a:t>ALP Internal Use</a:t>
            </a:r>
          </a:p>
        </p:txBody>
      </p:sp>
    </p:spTree>
    <p:extLst>
      <p:ext uri="{BB962C8B-B14F-4D97-AF65-F5344CB8AC3E}">
        <p14:creationId xmlns:p14="http://schemas.microsoft.com/office/powerpoint/2010/main" val="20836860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B9815AB-99C1-4508-B3B1-CC7A220A9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E3DEDC95-5A2C-453F-B1AD-79BB003ED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8872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12700">
            <a:solidFill>
              <a:srgbClr val="F28C28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8DF9BB3-8F27-4001-84F8-D58AA1CA7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201168"/>
            <a:ext cx="34747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 b="1">
                <a:solidFill>
                  <a:srgbClr val="F28C28"/>
                </a:solidFill>
                <a:latin typeface="Microsoft JhengHei"/>
                <a:ea typeface="Microsoft JhengHei"/>
                <a:cs typeface="Microsoft JhengHei"/>
              </a:rPr>
              <a:t>防火管理人移交清冊</a:t>
            </a: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3F7BB97-93AD-4523-99B5-CDA65EC88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475488"/>
            <a:ext cx="107899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20354A"/>
                </a:solidFill>
                <a:latin typeface="Microsoft JhengHei"/>
                <a:ea typeface="Microsoft JhengHei"/>
                <a:cs typeface="Microsoft JhengHei"/>
              </a:rPr>
              <a:t>移交清冊總表：以文件、現況與申報紀錄交叉核對</a:t>
            </a:r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6362C0D4-727F-41DC-9EF1-D32478D06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1E8"/>
            </a:solidFill>
            <a:prstDash val="solid"/>
          </a:ln>
        </p:spPr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10E6A07B-B9B5-4CA0-A97B-1BE053AC4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234440"/>
            <a:ext cx="1234440" cy="3474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354A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7FFFC4D-C911-4B48-BDAD-710855DBA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784" y="1289304"/>
            <a:ext cx="1124712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類別</a:t>
            </a:r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4DFB1770-85CD-43FE-8C52-6CE0944F4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7360" y="1234440"/>
            <a:ext cx="3703320" cy="3474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354A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E24AFE4F-0F8A-497D-823A-E0D1BCDCE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2224" y="1289304"/>
            <a:ext cx="3593592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應移交文件 / 資料</a:t>
            </a:r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7F21C787-1C79-4E14-80EB-874CC7550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0680" y="1234440"/>
            <a:ext cx="5212080" cy="3474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354A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97C558EE-5D74-4884-850D-550697346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5544" y="1289304"/>
            <a:ext cx="5102352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確認重點</a:t>
            </a:r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BD9B2908-0504-443E-AEC7-9FFE4E361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2760" y="1234440"/>
            <a:ext cx="1051560" cy="3474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354A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D272AAAE-4DD0-499B-9D46-AF469928F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7624" y="1289304"/>
            <a:ext cx="941832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備註</a:t>
            </a:r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776512C1-40D4-4503-AED6-7FD176434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581912"/>
            <a:ext cx="123444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77DA67BF-476A-41DF-98B7-DBE307246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784" y="1636776"/>
            <a:ext cx="11247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人員資格</a:t>
            </a:r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C63D1BA0-0821-4715-A3A6-8B18E33E6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7360" y="1581912"/>
            <a:ext cx="370332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0CD0D0D8-5B8F-46B9-91D1-6534E58CD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2224" y="1636776"/>
            <a:ext cx="359359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防火管理人合格證書、複訓紀錄、代理人名單</a:t>
            </a:r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C95102BA-A422-43BE-874B-28422169C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0680" y="1581912"/>
            <a:ext cx="521208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764BCA13-A3DC-4FDD-8BE3-29172277B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5544" y="1636776"/>
            <a:ext cx="510235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證書有效、複訓期限、遴用資料</a:t>
            </a:r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200CB1ED-22CB-46EF-9C6F-770CCCBFB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2760" y="1581912"/>
            <a:ext cx="105156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ED31F536-C420-4C64-B001-9CD9653CF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7624" y="1636776"/>
            <a:ext cx="94183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法規</a:t>
            </a:r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132E9AC4-C3A2-449F-BC5A-F7E0828CE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148840"/>
            <a:ext cx="123444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93FC01B5-481A-4A0A-9522-7E595FA68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784" y="2203704"/>
            <a:ext cx="11247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場所資料</a:t>
            </a:r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EF5A9F78-D382-445D-B7AA-7024EB145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7360" y="2148840"/>
            <a:ext cx="370332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B59CF988-C0D6-4395-AA8E-41E239C4F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2224" y="2203704"/>
            <a:ext cx="359359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場所基本資料、樓層平面圖、避難逃生圖、位置圖</a:t>
            </a:r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E5291215-C43F-436F-AFAA-7300B1842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0680" y="2148840"/>
            <a:ext cx="521208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027B5A61-9899-41E5-8542-1259650C2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5544" y="2203704"/>
            <a:ext cx="510235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最新版本、圖面與現況一致</a:t>
            </a:r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F08CAF05-D153-4982-B458-1272E4BC4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2760" y="2148840"/>
            <a:ext cx="105156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293B122C-41CE-4F39-85FF-90893A8C3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7624" y="2203704"/>
            <a:ext cx="94183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內湖圖面</a:t>
            </a:r>
          </a:p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41DF3133-10D9-4C7C-8F28-3A62FC7FD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715768"/>
            <a:ext cx="123444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D62913EA-C063-4E17-A285-8EBCAACBB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784" y="2770632"/>
            <a:ext cx="11247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申報文件</a:t>
            </a:r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2A8649A3-2832-4103-9289-1AA7E4124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7360" y="2715768"/>
            <a:ext cx="370332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E7486F3D-3CC7-41E8-BB7C-099BCD6B6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2224" y="2770632"/>
            <a:ext cx="359359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消防防護計畫書、備查紀錄、自衛消防編組申報</a:t>
            </a:r>
          </a:p>
        </p:txBody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B9000C02-67C5-4BCD-B0E6-0348F196F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0680" y="2715768"/>
            <a:ext cx="521208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7C11F6C8-01FF-4FCC-AE79-36192FEAB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5544" y="2770632"/>
            <a:ext cx="510235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送件日期、受理／核備結果、補正紀錄</a:t>
            </a:r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6F27E505-1DAA-4E43-83AE-14A05DC68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2760" y="2715768"/>
            <a:ext cx="105156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538F0ABF-7481-49DA-A171-FFBB7416B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7624" y="2770632"/>
            <a:ext cx="94183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案件編號</a:t>
            </a:r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85FF2DE8-060E-4CA1-A065-9D3CE235A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282696"/>
            <a:ext cx="123444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96685035-78CE-457E-B6A8-B6A923AF2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784" y="3337560"/>
            <a:ext cx="11247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日常管理</a:t>
            </a:r>
          </a:p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2DCBC0C6-E08B-4EB2-816B-39F64982D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7360" y="3282696"/>
            <a:ext cx="370332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AB07993E-F0E5-4C16-A7DF-FF8CC73DE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2224" y="3337560"/>
            <a:ext cx="359359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月檢表、缺失改善表、日常火源自行檢查表</a:t>
            </a:r>
          </a:p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8284039D-94D4-4FA1-91C5-AEAD0B666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0680" y="3282696"/>
            <a:ext cx="521208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650C484E-6A32-4F37-B7AD-DAB91A8F5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5544" y="3337560"/>
            <a:ext cx="510235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缺失是否結案、有無逾期項目</a:t>
            </a:r>
          </a:p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DC4168AE-F4D2-425C-B958-7ACE9908C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2760" y="3282696"/>
            <a:ext cx="105156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4A7E81A1-604E-4E1D-AABB-656886695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7624" y="3337560"/>
            <a:ext cx="94183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內部表單</a:t>
            </a:r>
          </a:p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149AE725-15E0-4B2A-80C1-647858A96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849624"/>
            <a:ext cx="123444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C5B78D5E-FC9D-4156-BA14-32E82DD60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784" y="3904488"/>
            <a:ext cx="11247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訓練演練</a:t>
            </a:r>
          </a:p>
        </p:txBody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B1C09224-C7A4-4DF8-8756-6DDCEF4CF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7360" y="3849624"/>
            <a:ext cx="370332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46687794-C347-4CB4-8287-8053081AD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2224" y="3904488"/>
            <a:ext cx="359359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4／10 月訓練計畫、簽到、照片、演練紀錄</a:t>
            </a:r>
          </a:p>
        </p:txBody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9DD9A3B8-F411-4B86-A009-C70C22701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0680" y="3849624"/>
            <a:ext cx="521208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46BDC37F-4C28-4987-8F66-A602CFF0B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5544" y="3904488"/>
            <a:ext cx="510235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訓練成果、名冊與申報資料齊全</a:t>
            </a:r>
          </a:p>
        </p:txBody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ADA0CB0D-29FC-4E72-8D0A-0FCCFC6F9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2760" y="3849624"/>
            <a:ext cx="105156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E959E922-B0F2-4987-8F19-8635428EF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7624" y="3904488"/>
            <a:ext cx="94183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歷程資料</a:t>
            </a:r>
          </a:p>
        </p:txBody>
      </p:sp>
      <p:sp>
        <p:nvSpPr>
          <p:cNvPr id="55" name="Shape 53">
            <a:extLst xmlns:a="http://schemas.openxmlformats.org/drawingml/2006/main">
              <a:ext uri="{FF2B5EF4-FFF2-40B4-BE49-F238E27FC236}">
                <a16:creationId xmlns:a16="http://schemas.microsoft.com/office/drawing/2014/main" id="{0F95E38B-C4BA-46DB-A2E5-7DC82B9B9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416552"/>
            <a:ext cx="123444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30BE399B-405C-41A6-B74A-B1529A821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784" y="4471416"/>
            <a:ext cx="11247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設備維護</a:t>
            </a:r>
          </a:p>
        </p:txBody>
      </p:sp>
      <p:sp>
        <p:nvSpPr>
          <p:cNvPr id="57" name="Shape 55">
            <a:extLst xmlns:a="http://schemas.openxmlformats.org/drawingml/2006/main">
              <a:ext uri="{FF2B5EF4-FFF2-40B4-BE49-F238E27FC236}">
                <a16:creationId xmlns:a16="http://schemas.microsoft.com/office/drawing/2014/main" id="{7A742CF0-B4FF-42AB-A9BA-3567D5550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7360" y="4416552"/>
            <a:ext cx="370332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58" name="Text 56">
            <a:extLst xmlns:a="http://schemas.openxmlformats.org/drawingml/2006/main">
              <a:ext uri="{FF2B5EF4-FFF2-40B4-BE49-F238E27FC236}">
                <a16:creationId xmlns:a16="http://schemas.microsoft.com/office/drawing/2014/main" id="{ACC02157-32A3-4C1F-9CCB-24D528CF4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2224" y="4471416"/>
            <a:ext cx="359359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檢修申報、報修紀錄、缺失改善證明</a:t>
            </a:r>
          </a:p>
        </p:txBody>
      </p:sp>
      <p:sp>
        <p:nvSpPr>
          <p:cNvPr id="59" name="Shape 57">
            <a:extLst xmlns:a="http://schemas.openxmlformats.org/drawingml/2006/main">
              <a:ext uri="{FF2B5EF4-FFF2-40B4-BE49-F238E27FC236}">
                <a16:creationId xmlns:a16="http://schemas.microsoft.com/office/drawing/2014/main" id="{46028F36-9266-4EA9-98C6-124ED433C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0680" y="4416552"/>
            <a:ext cx="521208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60" name="Text 58">
            <a:extLst xmlns:a="http://schemas.openxmlformats.org/drawingml/2006/main">
              <a:ext uri="{FF2B5EF4-FFF2-40B4-BE49-F238E27FC236}">
                <a16:creationId xmlns:a16="http://schemas.microsoft.com/office/drawing/2014/main" id="{1399582D-4B5E-4108-B0B9-51E265782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5544" y="4471416"/>
            <a:ext cx="510235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大樓申報；永聯配合改善與公告</a:t>
            </a:r>
          </a:p>
        </p:txBody>
      </p:sp>
      <p:sp>
        <p:nvSpPr>
          <p:cNvPr id="61" name="Shape 59">
            <a:extLst xmlns:a="http://schemas.openxmlformats.org/drawingml/2006/main">
              <a:ext uri="{FF2B5EF4-FFF2-40B4-BE49-F238E27FC236}">
                <a16:creationId xmlns:a16="http://schemas.microsoft.com/office/drawing/2014/main" id="{D9851774-1201-4E84-B76C-4B0CDDD68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2760" y="4416552"/>
            <a:ext cx="105156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62" name="Text 60">
            <a:extLst xmlns:a="http://schemas.openxmlformats.org/drawingml/2006/main">
              <a:ext uri="{FF2B5EF4-FFF2-40B4-BE49-F238E27FC236}">
                <a16:creationId xmlns:a16="http://schemas.microsoft.com/office/drawing/2014/main" id="{DA1387E3-05C8-49B9-9286-1AF2A9C7B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7624" y="4471416"/>
            <a:ext cx="94183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大樓執行</a:t>
            </a:r>
          </a:p>
        </p:txBody>
      </p:sp>
      <p:sp>
        <p:nvSpPr>
          <p:cNvPr id="63" name="Shape 61">
            <a:extLst xmlns:a="http://schemas.openxmlformats.org/drawingml/2006/main">
              <a:ext uri="{FF2B5EF4-FFF2-40B4-BE49-F238E27FC236}">
                <a16:creationId xmlns:a16="http://schemas.microsoft.com/office/drawing/2014/main" id="{03E840DB-0D3E-427F-8B5F-BC4365610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983480"/>
            <a:ext cx="123444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64" name="Text 62">
            <a:extLst xmlns:a="http://schemas.openxmlformats.org/drawingml/2006/main">
              <a:ext uri="{FF2B5EF4-FFF2-40B4-BE49-F238E27FC236}">
                <a16:creationId xmlns:a16="http://schemas.microsoft.com/office/drawing/2014/main" id="{AC4E2E32-EB6B-4EC3-8D88-D8F2113E8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784" y="5038344"/>
            <a:ext cx="11247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系統與聯絡</a:t>
            </a:r>
          </a:p>
        </p:txBody>
      </p:sp>
      <p:sp>
        <p:nvSpPr>
          <p:cNvPr id="65" name="Shape 63">
            <a:extLst xmlns:a="http://schemas.openxmlformats.org/drawingml/2006/main">
              <a:ext uri="{FF2B5EF4-FFF2-40B4-BE49-F238E27FC236}">
                <a16:creationId xmlns:a16="http://schemas.microsoft.com/office/drawing/2014/main" id="{C45012C6-E0FD-4F5C-AC1A-2F6D141EA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7360" y="4983480"/>
            <a:ext cx="370332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66" name="Text 64">
            <a:extLst xmlns:a="http://schemas.openxmlformats.org/drawingml/2006/main">
              <a:ext uri="{FF2B5EF4-FFF2-40B4-BE49-F238E27FC236}">
                <a16:creationId xmlns:a16="http://schemas.microsoft.com/office/drawing/2014/main" id="{B57D9317-643A-4C7D-94FA-ADBA8FD0D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2224" y="5038344"/>
            <a:ext cx="359359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書面寄送附件、表件範本、消防局窗口</a:t>
            </a:r>
          </a:p>
        </p:txBody>
      </p:sp>
      <p:sp>
        <p:nvSpPr>
          <p:cNvPr id="67" name="Shape 65">
            <a:extLst xmlns:a="http://schemas.openxmlformats.org/drawingml/2006/main">
              <a:ext uri="{FF2B5EF4-FFF2-40B4-BE49-F238E27FC236}">
                <a16:creationId xmlns:a16="http://schemas.microsoft.com/office/drawing/2014/main" id="{AB1F13DF-384E-4B7C-B570-4C67F9B57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0680" y="4983480"/>
            <a:ext cx="521208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68" name="Text 66">
            <a:extLst xmlns:a="http://schemas.openxmlformats.org/drawingml/2006/main">
              <a:ext uri="{FF2B5EF4-FFF2-40B4-BE49-F238E27FC236}">
                <a16:creationId xmlns:a16="http://schemas.microsoft.com/office/drawing/2014/main" id="{BFA16139-DCB1-4BFA-938E-7A6019477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5544" y="5038344"/>
            <a:ext cx="510235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送件／核備檔案交行政留存</a:t>
            </a:r>
          </a:p>
        </p:txBody>
      </p:sp>
      <p:sp>
        <p:nvSpPr>
          <p:cNvPr id="69" name="Shape 67">
            <a:extLst xmlns:a="http://schemas.openxmlformats.org/drawingml/2006/main">
              <a:ext uri="{FF2B5EF4-FFF2-40B4-BE49-F238E27FC236}">
                <a16:creationId xmlns:a16="http://schemas.microsoft.com/office/drawing/2014/main" id="{00FED311-FA90-4216-9530-28AC3FDAD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2760" y="4983480"/>
            <a:ext cx="105156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70" name="Text 68">
            <a:extLst xmlns:a="http://schemas.openxmlformats.org/drawingml/2006/main">
              <a:ext uri="{FF2B5EF4-FFF2-40B4-BE49-F238E27FC236}">
                <a16:creationId xmlns:a16="http://schemas.microsoft.com/office/drawing/2014/main" id="{4E442FBE-B6B7-4EF0-81C0-526423DF5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7624" y="5038344"/>
            <a:ext cx="94183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4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書面寄送</a:t>
            </a:r>
          </a:p>
        </p:txBody>
      </p:sp>
      <p:sp>
        <p:nvSpPr>
          <p:cNvPr id="71" name="Text 69">
            <a:extLst xmlns:a="http://schemas.openxmlformats.org/drawingml/2006/main">
              <a:ext uri="{FF2B5EF4-FFF2-40B4-BE49-F238E27FC236}">
                <a16:creationId xmlns:a16="http://schemas.microsoft.com/office/drawing/2014/main" id="{D7D63666-09BD-4D54-8375-19D1539A7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28816"/>
            <a:ext cx="777240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>
                <a:solidFill>
                  <a:srgbClr val="6B7280"/>
                </a:solidFill>
              </a:rPr>
              <a:t>內部使用：內容依移交網頁最新版同步更新；法規與申報仍以主管機關公告及承辦窗口要求為準。</a:t>
            </a:r>
          </a:p>
        </p:txBody>
      </p:sp>
      <p:sp>
        <p:nvSpPr>
          <p:cNvPr id="72" name="Text 70">
            <a:extLst xmlns:a="http://schemas.openxmlformats.org/drawingml/2006/main">
              <a:ext uri="{FF2B5EF4-FFF2-40B4-BE49-F238E27FC236}">
                <a16:creationId xmlns:a16="http://schemas.microsoft.com/office/drawing/2014/main" id="{1E686E2A-1327-4C56-9331-35A6DE7BC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6528816"/>
            <a:ext cx="146304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750">
                <a:solidFill>
                  <a:srgbClr val="6B7280"/>
                </a:solidFill>
              </a:rPr>
              <a:t>ALP Internal Use</a:t>
            </a:r>
          </a:p>
        </p:txBody>
      </p:sp>
    </p:spTree>
    <p:extLst>
      <p:ext uri="{BB962C8B-B14F-4D97-AF65-F5344CB8AC3E}">
        <p14:creationId xmlns:p14="http://schemas.microsoft.com/office/powerpoint/2010/main" val="10279012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EDB02E0C-20F8-46C1-859B-D0855EB3A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9049F81F-A3EE-4E11-BFC9-FE61FCFAA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8872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12700">
            <a:solidFill>
              <a:srgbClr val="F28C28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DFB4FC0-CC90-4765-B0A6-2ACF87861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201168"/>
            <a:ext cx="34747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 b="1">
                <a:solidFill>
                  <a:srgbClr val="F28C28"/>
                </a:solidFill>
                <a:latin typeface="Microsoft JhengHei"/>
                <a:ea typeface="Microsoft JhengHei"/>
                <a:cs typeface="Microsoft JhengHei"/>
              </a:rPr>
              <a:t>防火管理人移交清冊</a:t>
            </a: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3790361-0E39-461F-8F84-9E1C082C8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475488"/>
            <a:ext cx="107899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20354A"/>
                </a:solidFill>
                <a:latin typeface="Microsoft JhengHei"/>
                <a:ea typeface="Microsoft JhengHei"/>
                <a:cs typeface="Microsoft JhengHei"/>
              </a:rPr>
              <a:t>例行作業：按月、按期與異動即時處理</a:t>
            </a:r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0E28069E-C40D-4634-889A-363517308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1E8"/>
            </a:solidFill>
            <a:prstDash val="solid"/>
          </a:ln>
        </p:spPr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B43F4176-7C77-4EB1-BEBD-4A5862BC6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207008"/>
            <a:ext cx="1417320" cy="566928"/>
          </a:xfrm>
          <a:prstGeom xmlns:a="http://schemas.openxmlformats.org/drawingml/2006/main" prst="roundRect">
            <a:avLst>
              <a:gd name="adj" fmla="val 8065"/>
            </a:avLst>
          </a:prstGeom>
          <a:solidFill xmlns:a="http://schemas.openxmlformats.org/drawingml/2006/main">
            <a:srgbClr val="F28C2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42B63FCC-A6C9-4F59-8B32-A540362F6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62456"/>
            <a:ext cx="11430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FFFFF"/>
                </a:solidFill>
              </a:rPr>
              <a:t>每月</a:t>
            </a:r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611A6DFB-B4A9-4A38-BA8E-7EC2F6553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0280" y="1225296"/>
            <a:ext cx="28803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20354A"/>
                </a:solidFill>
              </a:rPr>
              <a:t>防火避難設施自行檢查</a:t>
            </a:r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4545E121-1A07-49C2-A303-25ECB7EF2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0640" y="1234440"/>
            <a:ext cx="621792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1F2937"/>
                </a:solidFill>
              </a:rPr>
              <a:t>查核逃生路線、防火門、防火區劃與避難標示；缺失通報大樓管理人員並追蹤。</a:t>
            </a:r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E2A327E1-8C29-4DE1-903B-6E95A6961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1911096"/>
            <a:ext cx="928116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8890">
            <a:solidFill>
              <a:srgbClr val="D9E1E8"/>
            </a:solidFill>
            <a:prstDash val="solid"/>
          </a:ln>
        </p:spPr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0A5AF12D-4021-46B1-A675-1289AC23D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157984"/>
            <a:ext cx="1417320" cy="566928"/>
          </a:xfrm>
          <a:prstGeom xmlns:a="http://schemas.openxmlformats.org/drawingml/2006/main" prst="roundRect">
            <a:avLst>
              <a:gd name="adj" fmla="val 8065"/>
            </a:avLst>
          </a:prstGeom>
          <a:solidFill xmlns:a="http://schemas.openxmlformats.org/drawingml/2006/main">
            <a:srgbClr val="2B5C85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7D8E9109-E2B6-40ED-B923-0A0550C2C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313432"/>
            <a:ext cx="11430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FFFFF"/>
                </a:solidFill>
              </a:rPr>
              <a:t>每年 4、10 月</a:t>
            </a:r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6524138E-8861-4D19-887C-4144429B8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0280" y="2176272"/>
            <a:ext cx="28803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20354A"/>
                </a:solidFill>
              </a:rPr>
              <a:t>自衛消防編組訓練</a:t>
            </a:r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6CEF695D-580C-4C2D-BE1D-48D384BB2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0640" y="2185416"/>
            <a:ext cx="621792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1F2937"/>
                </a:solidFill>
              </a:rPr>
              <a:t>實施滅火、通報與避難訓練；訓練後留存紀錄、照片並辦理申報。</a:t>
            </a:r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AAEE0F34-8DEF-4F0F-A0C0-78BBF1ED3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2862072"/>
            <a:ext cx="928116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8890">
            <a:solidFill>
              <a:srgbClr val="D9E1E8"/>
            </a:solidFill>
            <a:prstDash val="solid"/>
          </a:ln>
        </p:spPr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CD240D25-C08B-4653-AF0A-746AC5473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108960"/>
            <a:ext cx="1417320" cy="566928"/>
          </a:xfrm>
          <a:prstGeom xmlns:a="http://schemas.openxmlformats.org/drawingml/2006/main" prst="roundRect">
            <a:avLst>
              <a:gd name="adj" fmla="val 8065"/>
            </a:avLst>
          </a:prstGeom>
          <a:solidFill xmlns:a="http://schemas.openxmlformats.org/drawingml/2006/main">
            <a:srgbClr val="F28C2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59C3A0E3-C74B-4605-926D-E2112E7B1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264408"/>
            <a:ext cx="11430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FFFFF"/>
                </a:solidFill>
              </a:rPr>
              <a:t>每年／依期限</a:t>
            </a:r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7A8CE802-F695-4E13-9617-C1F3C9CFC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0280" y="3127248"/>
            <a:ext cx="28803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20354A"/>
                </a:solidFill>
              </a:rPr>
              <a:t>消防設備檢修申報</a:t>
            </a:r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285021E8-740B-4960-90E6-73506974B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0640" y="3136392"/>
            <a:ext cx="621792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1F2937"/>
                </a:solidFill>
              </a:rPr>
              <a:t>由大樓管理人員執行申報；永聯配合缺失改善，檢修前完成內部公告。</a:t>
            </a:r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5E6382CE-571A-4C88-9D09-06BD69E65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3813048"/>
            <a:ext cx="928116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8890">
            <a:solidFill>
              <a:srgbClr val="D9E1E8"/>
            </a:solidFill>
            <a:prstDash val="solid"/>
          </a:ln>
        </p:spPr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C5CDCB77-E053-4DCE-8BE0-A1BDA6F26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59936"/>
            <a:ext cx="1417320" cy="566928"/>
          </a:xfrm>
          <a:prstGeom xmlns:a="http://schemas.openxmlformats.org/drawingml/2006/main" prst="roundRect">
            <a:avLst>
              <a:gd name="adj" fmla="val 8065"/>
            </a:avLst>
          </a:prstGeom>
          <a:solidFill xmlns:a="http://schemas.openxmlformats.org/drawingml/2006/main">
            <a:srgbClr val="2B5C85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9E42BE53-38AF-4B73-A841-D8D08D7AE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215384"/>
            <a:ext cx="11430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FFFFF"/>
                </a:solidFill>
              </a:rPr>
              <a:t>異動時</a:t>
            </a:r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6DE7627D-3B6E-4751-9A9E-81BF150E3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0280" y="4078224"/>
            <a:ext cx="28803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20354A"/>
                </a:solidFill>
              </a:rPr>
              <a:t>消防防護計畫書與編組更新</a:t>
            </a:r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84A4360C-843E-438D-86BB-363A2E9F3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0640" y="4087368"/>
            <a:ext cx="621792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1F2937"/>
                </a:solidFill>
              </a:rPr>
              <a:t>用途、平面配置、人員、管理權或防火管理人異動時，評估修正與申報。</a:t>
            </a:r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0430091E-1E29-4015-9758-27A3124B7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4764024"/>
            <a:ext cx="928116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8890">
            <a:solidFill>
              <a:srgbClr val="D9E1E8"/>
            </a:solidFill>
            <a:prstDash val="solid"/>
          </a:ln>
        </p:spPr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DCCFDDBD-AF71-46E2-9A3E-2BC5B52BA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10912"/>
            <a:ext cx="1417320" cy="566928"/>
          </a:xfrm>
          <a:prstGeom xmlns:a="http://schemas.openxmlformats.org/drawingml/2006/main" prst="roundRect">
            <a:avLst>
              <a:gd name="adj" fmla="val 8065"/>
            </a:avLst>
          </a:prstGeom>
          <a:solidFill xmlns:a="http://schemas.openxmlformats.org/drawingml/2006/main">
            <a:srgbClr val="F28C2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1858A5AB-F6E7-4F7E-ABD6-59EEA50F3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166360"/>
            <a:ext cx="11430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FFFFF"/>
                </a:solidFill>
              </a:rPr>
              <a:t>即時</a:t>
            </a:r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062341D1-AEAE-4E36-99C5-2B16FE4F7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0280" y="5029200"/>
            <a:ext cx="28803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20354A"/>
                </a:solidFill>
              </a:rPr>
              <a:t>火災風險與施工管制</a:t>
            </a:r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0C155505-625C-4F85-9DAF-12FC1085C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0640" y="5038344"/>
            <a:ext cx="621792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1F2937"/>
                </a:solidFill>
              </a:rPr>
              <a:t>用火用電、危險物、裝修、斷電斷水等事項，事前與大樓確認並完成公告。</a:t>
            </a:r>
          </a:p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53712D41-97B8-44DF-84A3-C96390318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5715000"/>
            <a:ext cx="928116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8890">
            <a:solidFill>
              <a:srgbClr val="D9E1E8"/>
            </a:solidFill>
            <a:prstDash val="solid"/>
          </a:ln>
        </p:spPr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B274B3C4-5C4D-4E63-9D99-0B77791BD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28816"/>
            <a:ext cx="777240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>
                <a:solidFill>
                  <a:srgbClr val="6B7280"/>
                </a:solidFill>
              </a:rPr>
              <a:t>內部使用：內容依移交網頁最新版同步更新；法規與申報仍以主管機關公告及承辦窗口要求為準。</a:t>
            </a:r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F37C61F0-E66D-450F-BABE-A72BE9A07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6528816"/>
            <a:ext cx="146304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750">
                <a:solidFill>
                  <a:srgbClr val="6B7280"/>
                </a:solidFill>
              </a:rPr>
              <a:t>ALP Internal Use</a:t>
            </a:r>
          </a:p>
        </p:txBody>
      </p:sp>
    </p:spTree>
    <p:extLst>
      <p:ext uri="{BB962C8B-B14F-4D97-AF65-F5344CB8AC3E}">
        <p14:creationId xmlns:p14="http://schemas.microsoft.com/office/powerpoint/2010/main" val="19660091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AEB7F89-F346-4A6C-A0D3-ADB543CEC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84DAFEF5-A612-45CE-B980-AC514A860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8872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12700">
            <a:solidFill>
              <a:srgbClr val="F28C28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108080B7-7A41-4B0F-98FB-B551E1BFA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201168"/>
            <a:ext cx="34747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 b="1">
                <a:solidFill>
                  <a:srgbClr val="F28C28"/>
                </a:solidFill>
                <a:latin typeface="Microsoft JhengHei"/>
                <a:ea typeface="Microsoft JhengHei"/>
                <a:cs typeface="Microsoft JhengHei"/>
              </a:rPr>
              <a:t>防火管理人移交清冊</a:t>
            </a: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12AF5F6E-BA2A-45C7-95BC-EEE31E569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475488"/>
            <a:ext cx="107899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20354A"/>
                </a:solidFill>
                <a:latin typeface="Microsoft JhengHei"/>
                <a:ea typeface="Microsoft JhengHei"/>
                <a:cs typeface="Microsoft JhengHei"/>
              </a:rPr>
              <a:t>消防防護計畫書流程：現況盤點、編修與書面核備</a:t>
            </a:r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05D5156E-11B7-4250-8813-82CF01FB0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1E8"/>
            </a:solidFill>
            <a:prstDash val="solid"/>
          </a:ln>
        </p:spPr>
      </p:sp>
      <p:pic>
        <p:nvPicPr>
          <p:cNvPr id="28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dfe25fb2324f6f"/>
          <a:srcRect xmlns:a="http://schemas.openxmlformats.org/drawingml/2006/main" l="5521" t="0" r="5521" b="0"/>
          <a:stretch xmlns:a="http://schemas.openxmlformats.org/drawingml/2006/main"/>
        </p:blipFill>
        <p:spPr>
          <a:xfrm xmlns:a="http://schemas.openxmlformats.org/drawingml/2006/main">
            <a:off x="6995160" y="1051560"/>
            <a:ext cx="4480560" cy="2834640"/>
          </a:xfrm>
          <a:prstGeom xmlns:a="http://schemas.openxmlformats.org/drawingml/2006/main" prst="rect">
            <a:avLst/>
          </a:prstGeom>
        </p:spPr>
      </p:pic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54AD3470-F221-4992-8CA1-BF989A2E1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252728"/>
            <a:ext cx="5029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F28C28"/>
                </a:solidFill>
              </a:rPr>
              <a:t>01</a:t>
            </a:r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91C8E43D-E9E2-474D-939B-A3D24B81C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1234440"/>
            <a:ext cx="274320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20354A"/>
                </a:solidFill>
              </a:rPr>
              <a:t>確認適用場所與管理權</a:t>
            </a:r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FEFDC17B-642F-4451-8986-939B06B36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1545336"/>
            <a:ext cx="50292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27" tIns="127" rIns="127" bIns="127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20">
                <a:solidFill>
                  <a:srgbClr val="1F2937"/>
                </a:solidFill>
              </a:rPr>
              <a:t>確認管理權人與防火管理人；現行使用「中型消防防護計畫（112 年 12 月修訂）」。</a:t>
            </a:r>
          </a:p>
        </p:txBody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06A1DC1C-CA0E-41B3-81B7-0ED6D9C2E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50008"/>
            <a:ext cx="5029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F28C28"/>
                </a:solidFill>
              </a:rPr>
              <a:t>02</a:t>
            </a:r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F1DA37DB-3D3E-422E-8D14-5FC38B30F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2331720"/>
            <a:ext cx="274320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20354A"/>
                </a:solidFill>
              </a:rPr>
              <a:t>盤點圖面與現況</a:t>
            </a:r>
          </a:p>
        </p:txBody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0716A5FB-F98F-4CDD-BD8F-6FBD2D268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2642616"/>
            <a:ext cx="50292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27" tIns="127" rIns="127" bIns="127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20">
                <a:solidFill>
                  <a:srgbClr val="1F2937"/>
                </a:solidFill>
              </a:rPr>
              <a:t>彙整位置圖、平面圖、逃生避難圖與設備配置，依據動線規劃調配。</a:t>
            </a:r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673C4408-4448-45F8-930D-D5CF2C6C4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447288"/>
            <a:ext cx="5029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F28C28"/>
                </a:solidFill>
              </a:rPr>
              <a:t>03</a:t>
            </a:r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3CB08DB3-5429-48D9-921B-B329787CD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3429000"/>
            <a:ext cx="274320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20354A"/>
                </a:solidFill>
              </a:rPr>
              <a:t>編修消防防護計畫</a:t>
            </a:r>
          </a:p>
        </p:txBody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996F5972-C004-4042-AA22-3F48CE613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3739896"/>
            <a:ext cx="50292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27" tIns="127" rIns="127" bIns="127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20">
                <a:solidFill>
                  <a:srgbClr val="1F2937"/>
                </a:solidFill>
              </a:rPr>
              <a:t>納入自衛消防編組、教育訓練、用火用電、縱火防止、應變與管理措施。</a:t>
            </a:r>
          </a:p>
        </p:txBody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339828EE-D354-4A03-9F5E-5EDADCF97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544568"/>
            <a:ext cx="5029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F28C28"/>
                </a:solidFill>
              </a:rPr>
              <a:t>04</a:t>
            </a:r>
          </a:p>
        </p:txBody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60C41EAF-C5D1-42C0-AA1E-A96322957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4526280"/>
            <a:ext cx="274320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20354A"/>
                </a:solidFill>
              </a:rPr>
              <a:t>書面申請／送消防局</a:t>
            </a:r>
          </a:p>
        </p:txBody>
      </p:sp>
      <p:sp>
        <p:nvSpPr>
          <p:cNvPr id="19" name="Text 16">
            <a:extLst xmlns:a="http://schemas.openxmlformats.org/drawingml/2006/main">
              <a:ext uri="{FF2B5EF4-FFF2-40B4-BE49-F238E27FC236}">
                <a16:creationId xmlns:a16="http://schemas.microsoft.com/office/drawing/2014/main" id="{4E4F245A-AFB0-44D0-85B3-9C40C6102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4837176"/>
            <a:ext cx="50292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27" tIns="127" rIns="127" bIns="127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20">
                <a:solidFill>
                  <a:srgbClr val="1F2937"/>
                </a:solidFill>
              </a:rPr>
              <a:t>送件後追蹤申報核備進度；核備檔案交行政部門留存，完善申報資料。</a:t>
            </a:r>
          </a:p>
        </p:txBody>
      </p:sp>
      <p:sp>
        <p:nvSpPr>
          <p:cNvPr id="20" name="Text 17">
            <a:extLst xmlns:a="http://schemas.openxmlformats.org/drawingml/2006/main">
              <a:ext uri="{FF2B5EF4-FFF2-40B4-BE49-F238E27FC236}">
                <a16:creationId xmlns:a16="http://schemas.microsoft.com/office/drawing/2014/main" id="{17452AEF-3531-4012-954F-810BF9195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28816"/>
            <a:ext cx="777240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>
                <a:solidFill>
                  <a:srgbClr val="6B7280"/>
                </a:solidFill>
              </a:rPr>
              <a:t>內部使用：內容依移交網頁最新版同步更新；法規與申報仍以主管機關公告及承辦窗口要求為準。</a:t>
            </a:r>
          </a:p>
        </p:txBody>
      </p:sp>
      <p:sp>
        <p:nvSpPr>
          <p:cNvPr id="21" name="Text 18">
            <a:extLst xmlns:a="http://schemas.openxmlformats.org/drawingml/2006/main">
              <a:ext uri="{FF2B5EF4-FFF2-40B4-BE49-F238E27FC236}">
                <a16:creationId xmlns:a16="http://schemas.microsoft.com/office/drawing/2014/main" id="{86383DF5-3BA6-419B-AF04-C5EED5302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6528816"/>
            <a:ext cx="146304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750">
                <a:solidFill>
                  <a:srgbClr val="6B7280"/>
                </a:solidFill>
              </a:rPr>
              <a:t>ALP Internal Use</a:t>
            </a:r>
          </a:p>
        </p:txBody>
      </p:sp>
    </p:spTree>
    <p:extLst>
      <p:ext uri="{BB962C8B-B14F-4D97-AF65-F5344CB8AC3E}">
        <p14:creationId xmlns:p14="http://schemas.microsoft.com/office/powerpoint/2010/main" val="11534275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0FA943F-7EEB-4D79-BDED-506282AF6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343B0B58-3D3E-4C18-9688-0848B2672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8872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12700">
            <a:solidFill>
              <a:srgbClr val="F28C28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A3641F9E-CADC-4CDF-B27E-5A9CFC725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201168"/>
            <a:ext cx="34747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 b="1">
                <a:solidFill>
                  <a:srgbClr val="F28C28"/>
                </a:solidFill>
                <a:latin typeface="Microsoft JhengHei"/>
                <a:ea typeface="Microsoft JhengHei"/>
                <a:cs typeface="Microsoft JhengHei"/>
              </a:rPr>
              <a:t>防火管理人移交清冊</a:t>
            </a: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591D35E-54DD-483B-90CD-F30556D53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475488"/>
            <a:ext cx="107899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20354A"/>
                </a:solidFill>
                <a:latin typeface="Microsoft JhengHei"/>
                <a:ea typeface="Microsoft JhengHei"/>
                <a:cs typeface="Microsoft JhengHei"/>
              </a:rPr>
              <a:t>自衛消防編組：名冊、4／10 月訓練與成果申報</a:t>
            </a:r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907251D4-B5BE-438B-AF6E-B0623D78C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1E8"/>
            </a:solidFill>
            <a:prstDash val="solid"/>
          </a:ln>
        </p:spPr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56A9D05C-6C39-4069-AC7D-18DDB7D2F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188720"/>
            <a:ext cx="3246120" cy="2011680"/>
          </a:xfrm>
          <a:prstGeom xmlns:a="http://schemas.openxmlformats.org/drawingml/2006/main" prst="roundRect">
            <a:avLst>
              <a:gd name="adj" fmla="val 4091"/>
            </a:avLst>
          </a:prstGeom>
          <a:solidFill xmlns:a="http://schemas.openxmlformats.org/drawingml/2006/main">
            <a:srgbClr val="F6F8FA"/>
          </a:solidFill>
          <a:ln xmlns:a="http://schemas.openxmlformats.org/drawingml/2006/main" w="12700">
            <a:solidFill>
              <a:srgbClr val="E3EAF0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646C1404-867E-4163-8363-2970C7DD8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1335024"/>
            <a:ext cx="291693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F28C28"/>
            </a:solidFill>
            <a:prstDash val="solid"/>
          </a:ln>
        </p:spPr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B155D4E-4353-425F-8606-58AAB0E02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517904"/>
            <a:ext cx="288036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20354A"/>
                </a:solidFill>
              </a:rPr>
              <a:t>編組原則</a:t>
            </a:r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0601374A-05F8-414F-8F91-12909AAB5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901952"/>
            <a:ext cx="2880360" cy="1143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60">
                <a:solidFill>
                  <a:srgbClr val="1F2937"/>
                </a:solidFill>
              </a:rPr>
              <a:t>員工 10 人以上：至少編組滅火班、通報班、避難引導班。</a:t>
            </a:r>
          </a:p>
          <a:p xmlns:a="http://schemas.openxmlformats.org/drawingml/2006/main">
            <a:pPr marL="0" indent="0">
              <a:buNone/>
            </a:pPr>
            <a:r>
              <a:rPr sz="1060">
                <a:solidFill>
                  <a:srgbClr val="1F2937"/>
                </a:solidFill>
              </a:rPr>
              <a:t>員工 50 人以上：增編安全防護班及救護班。</a:t>
            </a:r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66FA54D2-5BFF-4ADF-B7EF-A40D56058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1188720"/>
            <a:ext cx="3246120" cy="2011680"/>
          </a:xfrm>
          <a:prstGeom xmlns:a="http://schemas.openxmlformats.org/drawingml/2006/main" prst="roundRect">
            <a:avLst>
              <a:gd name="adj" fmla="val 4091"/>
            </a:avLst>
          </a:prstGeom>
          <a:solidFill xmlns:a="http://schemas.openxmlformats.org/drawingml/2006/main">
            <a:srgbClr val="F6F8FA"/>
          </a:solidFill>
          <a:ln xmlns:a="http://schemas.openxmlformats.org/drawingml/2006/main" w="12700">
            <a:solidFill>
              <a:srgbClr val="E3EAF0"/>
            </a:solidFill>
            <a:prstDash val="solid"/>
          </a:ln>
        </p:spPr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081B9EF0-690F-4051-AA2D-C3C465EC6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112" y="1335024"/>
            <a:ext cx="291693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2B5C85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B64B118D-E38E-49C7-9335-3D88EDC1B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1688" y="1517904"/>
            <a:ext cx="288036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20354A"/>
                </a:solidFill>
              </a:rPr>
              <a:t>訓練頻率</a:t>
            </a:r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B74365D-A407-4E5B-BDCD-2F344A923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1688" y="1901952"/>
            <a:ext cx="2880360" cy="1143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60">
                <a:solidFill>
                  <a:srgbClr val="1F2937"/>
                </a:solidFill>
              </a:rPr>
              <a:t>每年 4 月、10 月實施滅火、通報及避難訓練；每次不得少於 4 小時。</a:t>
            </a:r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35C54900-1040-4209-A5A2-D0902822E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6680" y="1188720"/>
            <a:ext cx="3246120" cy="2011680"/>
          </a:xfrm>
          <a:prstGeom xmlns:a="http://schemas.openxmlformats.org/drawingml/2006/main" prst="roundRect">
            <a:avLst>
              <a:gd name="adj" fmla="val 4091"/>
            </a:avLst>
          </a:prstGeom>
          <a:solidFill xmlns:a="http://schemas.openxmlformats.org/drawingml/2006/main">
            <a:srgbClr val="F6F8FA"/>
          </a:solidFill>
          <a:ln xmlns:a="http://schemas.openxmlformats.org/drawingml/2006/main" w="12700">
            <a:solidFill>
              <a:srgbClr val="E3EAF0"/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819174F3-F825-4717-8E2D-0F0456501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1272" y="1335024"/>
            <a:ext cx="291693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6AAE9F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08B8201A-4800-4641-8DB1-286AECD6A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7848" y="1517904"/>
            <a:ext cx="288036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20354A"/>
                </a:solidFill>
              </a:rPr>
              <a:t>成果資料</a:t>
            </a:r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D837A795-CA92-49CE-A2D9-8ADDD16F4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7848" y="1901952"/>
            <a:ext cx="2880360" cy="1143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60">
                <a:solidFill>
                  <a:srgbClr val="1F2937"/>
                </a:solidFill>
              </a:rPr>
              <a:t>留存訓練計畫、編組名冊、簽到、照片、演練紀錄、改善事項與申報回覆。</a:t>
            </a:r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93972AB1-EA74-43A0-9CC6-46974B5D8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657600"/>
            <a:ext cx="1280160" cy="3200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354A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20247FBE-000F-46B1-9E73-B8C4B925C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3712464"/>
            <a:ext cx="1170432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階段</a:t>
            </a:r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54789322-2BAA-44F3-9019-545B15DAA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93392" y="3657600"/>
            <a:ext cx="4892040" cy="3200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354A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C12124B6-3B30-427F-938E-156FD39D7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8256" y="3712464"/>
            <a:ext cx="4782312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承辦動作</a:t>
            </a:r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A6565644-80CB-4603-966C-494E4415A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5432" y="3657600"/>
            <a:ext cx="4617720" cy="3200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354A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41B36F0D-5841-48E5-8ED0-37D27A696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0296" y="3712464"/>
            <a:ext cx="4507992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移交佐證</a:t>
            </a:r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764A8CA3-CCA9-48BE-BD87-D2AD4DA4A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977640"/>
            <a:ext cx="128016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960DE34A-B2CB-4B60-AA99-0D53C1F24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4032504"/>
            <a:ext cx="117043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訓練前</a:t>
            </a:r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544602FF-13E4-44E9-B1FA-95379D15D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93392" y="3977640"/>
            <a:ext cx="489204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D2D024A0-9178-4B61-A29F-A98E82C3E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8256" y="4032504"/>
            <a:ext cx="478231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確認日期（與 HR、BM 避開活動）；申請消防宣導；HR 提供新進名單、AD 邀訓；通報表併成果申報</a:t>
            </a:r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77DEEBA4-64EB-4C27-914B-F50B4B982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5432" y="3977640"/>
            <a:ext cx="461772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70CE1418-497F-4CCE-9207-4C61FA1FF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0296" y="4032504"/>
            <a:ext cx="45079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訓練計畫、編組名冊、申請／通知紀錄</a:t>
            </a:r>
          </a:p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08BF3872-6528-4A04-8316-0FFC02608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4434840"/>
            <a:ext cx="128016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DAD83D72-57AF-4F6C-A4AE-B3DE1D371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4489704"/>
            <a:ext cx="117043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訓練中</a:t>
            </a:r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E75FA29E-0589-4D7A-9E93-CDE4E99B1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93392" y="4434840"/>
            <a:ext cx="489204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77896847-B09D-4225-9C42-299BEBD2E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8256" y="4489704"/>
            <a:ext cx="478231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偕同勞安人員執行滅火、通報、避難引導與必要救護／安全防護演練</a:t>
            </a:r>
          </a:p>
        </p:txBody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9DE5BAAB-F835-4CED-88DA-08DD14465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5432" y="4434840"/>
            <a:ext cx="461772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DDC27E0B-26C9-4BF1-8EFA-5016E9F49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0296" y="4489704"/>
            <a:ext cx="45079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簽到表、照片、演練紀錄</a:t>
            </a:r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17AB38B5-BFD4-4469-A17A-8B56FD03E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4892040"/>
            <a:ext cx="128016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95EB8FBD-C64F-41C4-97E6-310B623CB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4946904"/>
            <a:ext cx="117043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訓練後</a:t>
            </a:r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C333052D-BBB6-4005-8FC8-FBB97D28A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93392" y="4892040"/>
            <a:ext cx="489204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2F2FD1F3-C8D4-4248-A9B2-7B5724726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8256" y="4946904"/>
            <a:ext cx="478231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彙整成果、缺失檢討與改善追蹤；通報表併同演練成果申報</a:t>
            </a:r>
          </a:p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C2C550BE-9E4A-4805-B3F7-96FA22A9A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5432" y="4892040"/>
            <a:ext cx="461772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E16E223B-7AB1-4EEE-B52C-5DD2F4F45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0296" y="4946904"/>
            <a:ext cx="45079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成果紀錄、改善表、受理／核備回覆</a:t>
            </a:r>
          </a:p>
        </p:txBody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6122AF0B-0631-4F62-8D5F-B861F8B07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28816"/>
            <a:ext cx="777240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>
                <a:solidFill>
                  <a:srgbClr val="6B7280"/>
                </a:solidFill>
              </a:rPr>
              <a:t>內部使用：內容依移交網頁最新版同步更新；法規與申報仍以主管機關公告及承辦窗口要求為準。</a:t>
            </a:r>
          </a:p>
        </p:txBody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A50707AB-AE62-44EA-BF44-FA24AF2F5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6528816"/>
            <a:ext cx="146304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750">
                <a:solidFill>
                  <a:srgbClr val="6B7280"/>
                </a:solidFill>
              </a:rPr>
              <a:t>ALP Internal Use</a:t>
            </a:r>
          </a:p>
        </p:txBody>
      </p:sp>
    </p:spTree>
    <p:extLst>
      <p:ext uri="{BB962C8B-B14F-4D97-AF65-F5344CB8AC3E}">
        <p14:creationId xmlns:p14="http://schemas.microsoft.com/office/powerpoint/2010/main" val="82611558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5F39FF8-B2EE-45D1-86D3-4062D0C5D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1BF8DB79-E5FF-4570-9FAB-82B541128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8872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12700">
            <a:solidFill>
              <a:srgbClr val="F28C28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FAA6EAA-8571-4B02-B07C-B97F3C088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201168"/>
            <a:ext cx="34747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 b="1">
                <a:solidFill>
                  <a:srgbClr val="F28C28"/>
                </a:solidFill>
                <a:latin typeface="Microsoft JhengHei"/>
                <a:ea typeface="Microsoft JhengHei"/>
                <a:cs typeface="Microsoft JhengHei"/>
              </a:rPr>
              <a:t>防火管理人移交清冊</a:t>
            </a: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B735533-032A-4A9A-9FE0-39E9B37A3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475488"/>
            <a:ext cx="107899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20354A"/>
                </a:solidFill>
                <a:latin typeface="Microsoft JhengHei"/>
                <a:ea typeface="Microsoft JhengHei"/>
                <a:cs typeface="Microsoft JhengHei"/>
              </a:rPr>
              <a:t>交接檔案包：保留三項核心資料</a:t>
            </a:r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AA175ECA-53D7-4082-AA9C-6E160D734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1E8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17BFFA7-30D0-4FFE-9EDA-402118F09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1234440"/>
            <a:ext cx="5074920" cy="960120"/>
          </a:xfrm>
          <a:prstGeom xmlns:a="http://schemas.openxmlformats.org/drawingml/2006/main" prst="roundRect">
            <a:avLst>
              <a:gd name="adj" fmla="val 7619"/>
            </a:avLst>
          </a:prstGeom>
          <a:solidFill xmlns:a="http://schemas.openxmlformats.org/drawingml/2006/main">
            <a:srgbClr val="F3F7FB"/>
          </a:solidFill>
          <a:ln xmlns:a="http://schemas.openxmlformats.org/drawingml/2006/main" w="8890">
            <a:solidFill>
              <a:srgbClr val="D9E1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2A3839E8-7C27-471A-8140-6DBC7B7A0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1380744"/>
            <a:ext cx="448056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80" b="1">
                <a:solidFill>
                  <a:srgbClr val="20354A"/>
                </a:solidFill>
              </a:rPr>
              <a:t>02_消防防護計畫書</a:t>
            </a:r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A95DD2C-CB29-4490-BDF7-33890BA48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1673352"/>
            <a:ext cx="45720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27" tIns="127" rIns="127" bIns="127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1F2937"/>
                </a:solidFill>
              </a:rPr>
              <a:t>最新版防護計畫、圖面、逃生避難圖、平面圖、備查回覆</a:t>
            </a:r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799E5E9-141D-4BBF-9AFE-BB8704129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51760"/>
            <a:ext cx="5074920" cy="960120"/>
          </a:xfrm>
          <a:prstGeom xmlns:a="http://schemas.openxmlformats.org/drawingml/2006/main" prst="roundRect">
            <a:avLst>
              <a:gd name="adj" fmla="val 7619"/>
            </a:avLst>
          </a:prstGeom>
          <a:solidFill xmlns:a="http://schemas.openxmlformats.org/drawingml/2006/main">
            <a:srgbClr val="FFF6EC"/>
          </a:solidFill>
          <a:ln xmlns:a="http://schemas.openxmlformats.org/drawingml/2006/main" w="8890">
            <a:solidFill>
              <a:srgbClr val="D9E1E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936F811-2AA5-478F-915B-8AC417A44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98064"/>
            <a:ext cx="448056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80" b="1">
                <a:solidFill>
                  <a:srgbClr val="20354A"/>
                </a:solidFill>
              </a:rPr>
              <a:t>03_自衛消防編組</a:t>
            </a:r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4E8A77FC-8D16-4857-A042-EA44C0AB8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090672"/>
            <a:ext cx="45720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27" tIns="127" rIns="127" bIns="127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1F2937"/>
                </a:solidFill>
              </a:rPr>
              <a:t>編組名冊、訓練計畫、演練成果、簽到表、照片、檢討改善</a:t>
            </a:r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FE21493E-8AA1-42C6-B4A3-A10858E5F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69080"/>
            <a:ext cx="5074920" cy="960120"/>
          </a:xfrm>
          <a:prstGeom xmlns:a="http://schemas.openxmlformats.org/drawingml/2006/main" prst="roundRect">
            <a:avLst>
              <a:gd name="adj" fmla="val 7619"/>
            </a:avLst>
          </a:prstGeom>
          <a:solidFill xmlns:a="http://schemas.openxmlformats.org/drawingml/2006/main">
            <a:srgbClr val="FFF6EC"/>
          </a:solidFill>
          <a:ln xmlns:a="http://schemas.openxmlformats.org/drawingml/2006/main" w="8890">
            <a:solidFill>
              <a:srgbClr val="D9E1E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FF15C5DF-9602-4572-9F16-D902A96B0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215384"/>
            <a:ext cx="448056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80" b="1">
                <a:solidFill>
                  <a:srgbClr val="20354A"/>
                </a:solidFill>
              </a:rPr>
              <a:t>05_日常巡檢與風險控管</a:t>
            </a:r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9D71BF25-4F1B-4490-878B-829A2DB45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07992"/>
            <a:ext cx="45720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27" tIns="127" rIns="127" bIns="127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1F2937"/>
                </a:solidFill>
              </a:rPr>
              <a:t>月檢表、日常火源檢查、用火用電巡查、施工管制與異常通報</a:t>
            </a:r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91D5BC96-C12F-4961-81BE-1999EF15A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28816"/>
            <a:ext cx="777240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>
                <a:solidFill>
                  <a:srgbClr val="6B7280"/>
                </a:solidFill>
              </a:rPr>
              <a:t>內部使用：內容依移交網頁最新版同步更新；法規與申報仍以主管機關公告及承辦窗口要求為準。</a:t>
            </a:r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445618E8-37B1-4F53-AD4E-CDA6B6B53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6528816"/>
            <a:ext cx="146304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750">
                <a:solidFill>
                  <a:srgbClr val="6B7280"/>
                </a:solidFill>
              </a:rPr>
              <a:t>ALP Internal Use</a:t>
            </a:r>
          </a:p>
        </p:txBody>
      </p:sp>
    </p:spTree>
    <p:extLst>
      <p:ext uri="{BB962C8B-B14F-4D97-AF65-F5344CB8AC3E}">
        <p14:creationId xmlns:p14="http://schemas.microsoft.com/office/powerpoint/2010/main" val="19895644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7A3C60B-9898-44A0-B85E-02176E2D8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A2DB6061-1DE3-4676-B553-49B4E783D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8872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12700">
            <a:solidFill>
              <a:srgbClr val="F28C28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F59E79A-F96F-4CC4-88C0-14FE8D2CD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201168"/>
            <a:ext cx="34747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 b="1">
                <a:solidFill>
                  <a:srgbClr val="F28C28"/>
                </a:solidFill>
                <a:latin typeface="Microsoft JhengHei"/>
                <a:ea typeface="Microsoft JhengHei"/>
                <a:cs typeface="Microsoft JhengHei"/>
              </a:rPr>
              <a:t>防火管理人移交清冊</a:t>
            </a: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368159A-4BB8-457B-A9A5-911E2C916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475488"/>
            <a:ext cx="107899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20354A"/>
                </a:solidFill>
                <a:latin typeface="Microsoft JhengHei"/>
                <a:ea typeface="Microsoft JhengHei"/>
                <a:cs typeface="Microsoft JhengHei"/>
              </a:rPr>
              <a:t>交接流程與權責：盤點、現場複核、書面申報</a:t>
            </a:r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DB226F08-07C7-4925-BCB1-D2F1F9056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1E8"/>
            </a:solidFill>
            <a:prstDash val="solid"/>
          </a:ln>
        </p:spPr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0CA3C60-99A4-4A40-8217-1AA238BEA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63040"/>
            <a:ext cx="3246120" cy="3246120"/>
          </a:xfrm>
          <a:prstGeom xmlns:a="http://schemas.openxmlformats.org/drawingml/2006/main" prst="roundRect">
            <a:avLst>
              <a:gd name="adj" fmla="val 2535"/>
            </a:avLst>
          </a:prstGeom>
          <a:solidFill xmlns:a="http://schemas.openxmlformats.org/drawingml/2006/main">
            <a:srgbClr val="F6F8FA"/>
          </a:solidFill>
          <a:ln xmlns:a="http://schemas.openxmlformats.org/drawingml/2006/main" w="12700">
            <a:solidFill>
              <a:srgbClr val="E3EAF0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0ABA977B-8639-45C7-BF37-AE77996D1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1609344"/>
            <a:ext cx="291693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F28C28"/>
            </a:solidFill>
            <a:prstDash val="solid"/>
          </a:ln>
        </p:spPr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1F53C1D-C6A0-4718-9113-481C0739F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1792224"/>
            <a:ext cx="288036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20354A"/>
                </a:solidFill>
              </a:rPr>
              <a:t>A. 盤點交接</a:t>
            </a:r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FC55528D-86A6-43EA-B704-D823DFD8B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2176272"/>
            <a:ext cx="2880360" cy="2377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60">
                <a:solidFill>
                  <a:srgbClr val="1F2937"/>
                </a:solidFill>
              </a:rPr>
              <a:t>逐項核對清冊、最新版本、案件編號與開放事項，完成資料移交。</a:t>
            </a:r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EE6BC9DE-FAF1-4E45-9921-B8E1C35B4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1463040"/>
            <a:ext cx="3246120" cy="3246120"/>
          </a:xfrm>
          <a:prstGeom xmlns:a="http://schemas.openxmlformats.org/drawingml/2006/main" prst="roundRect">
            <a:avLst>
              <a:gd name="adj" fmla="val 2535"/>
            </a:avLst>
          </a:prstGeom>
          <a:solidFill xmlns:a="http://schemas.openxmlformats.org/drawingml/2006/main">
            <a:srgbClr val="F6F8FA"/>
          </a:solidFill>
          <a:ln xmlns:a="http://schemas.openxmlformats.org/drawingml/2006/main" w="12700">
            <a:solidFill>
              <a:srgbClr val="E3EAF0"/>
            </a:solidFill>
            <a:prstDash val="solid"/>
          </a:ln>
        </p:spPr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F2410BDB-26E5-4018-B921-1C4FABE58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7992" y="1609344"/>
            <a:ext cx="291693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2B5C85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41F6AED5-EEFA-4A84-8A6A-7B6934B70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4568" y="1792224"/>
            <a:ext cx="288036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20354A"/>
                </a:solidFill>
              </a:rPr>
              <a:t>B. 現場複核</a:t>
            </a:r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198BBAE4-01DA-4AD5-AAF3-545730ACF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4568" y="2176272"/>
            <a:ext cx="2880360" cy="2377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60">
                <a:solidFill>
                  <a:srgbClr val="1F2937"/>
                </a:solidFill>
              </a:rPr>
              <a:t>走查避難動線、防火門、圖面與現況；缺失通報大樓管理人員。</a:t>
            </a:r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5973A512-5DFD-45B1-BA89-2FA82E0DA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0" y="1463040"/>
            <a:ext cx="3246120" cy="3246120"/>
          </a:xfrm>
          <a:prstGeom xmlns:a="http://schemas.openxmlformats.org/drawingml/2006/main" prst="roundRect">
            <a:avLst>
              <a:gd name="adj" fmla="val 2535"/>
            </a:avLst>
          </a:prstGeom>
          <a:solidFill xmlns:a="http://schemas.openxmlformats.org/drawingml/2006/main">
            <a:srgbClr val="F6F8FA"/>
          </a:solidFill>
          <a:ln xmlns:a="http://schemas.openxmlformats.org/drawingml/2006/main" w="12700">
            <a:solidFill>
              <a:srgbClr val="E3EAF0"/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8B69D38B-FC9B-4D0C-AF30-5AAA25118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9872" y="1609344"/>
            <a:ext cx="291693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6AAE9F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38B67634-4B63-493D-B8D7-1A0DE76DB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448" y="1792224"/>
            <a:ext cx="288036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20354A"/>
                </a:solidFill>
              </a:rPr>
              <a:t>C. 書面申報</a:t>
            </a:r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9931BC16-7B50-428A-B707-B6737F20D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448" y="2176272"/>
            <a:ext cx="2880360" cy="2377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60">
                <a:solidFill>
                  <a:srgbClr val="1F2937"/>
                </a:solidFill>
              </a:rPr>
              <a:t>確認表件、用印與送件附件；追蹤核備進度並將核備檔交行政留存。</a:t>
            </a:r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23E2BAF2-AC96-4AEE-BED3-D1966A55A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28816"/>
            <a:ext cx="777240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>
                <a:solidFill>
                  <a:srgbClr val="6B7280"/>
                </a:solidFill>
              </a:rPr>
              <a:t>內部使用：內容依移交網頁最新版同步更新；法規與申報仍以主管機關公告及承辦窗口要求為準。</a:t>
            </a:r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9D9CC2DD-45F5-4F9D-9858-9875BB877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6528816"/>
            <a:ext cx="146304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750">
                <a:solidFill>
                  <a:srgbClr val="6B7280"/>
                </a:solidFill>
              </a:rPr>
              <a:t>ALP Internal Use</a:t>
            </a:r>
          </a:p>
        </p:txBody>
      </p:sp>
    </p:spTree>
    <p:extLst>
      <p:ext uri="{BB962C8B-B14F-4D97-AF65-F5344CB8AC3E}">
        <p14:creationId xmlns:p14="http://schemas.microsoft.com/office/powerpoint/2010/main" val="113020621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7E3DE7C-7E07-458F-B732-1EA946627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0B18FB38-A3C6-4C26-9B34-A5F83E865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8872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12700">
            <a:solidFill>
              <a:srgbClr val="F28C28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1FAAE227-F440-403D-A0D3-CEF7A8E73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201168"/>
            <a:ext cx="34747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 b="1">
                <a:solidFill>
                  <a:srgbClr val="F28C28"/>
                </a:solidFill>
                <a:latin typeface="Microsoft JhengHei"/>
                <a:ea typeface="Microsoft JhengHei"/>
                <a:cs typeface="Microsoft JhengHei"/>
              </a:rPr>
              <a:t>防火管理人移交清冊</a:t>
            </a: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6FEF160-E5E1-4479-B843-9BF8F1103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475488"/>
            <a:ext cx="107899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20354A"/>
                </a:solidFill>
                <a:latin typeface="Microsoft JhengHei"/>
                <a:ea typeface="Microsoft JhengHei"/>
                <a:cs typeface="Microsoft JhengHei"/>
              </a:rPr>
              <a:t>接任後 8–10 月行動計畫</a:t>
            </a:r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49B3812A-A652-4701-BBA7-7165E7E79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1E8"/>
            </a:solidFill>
            <a:prstDash val="solid"/>
          </a:ln>
        </p:spPr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F67791C0-7A73-4825-965A-909E820D7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1554480"/>
            <a:ext cx="22860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00" b="1">
                <a:solidFill>
                  <a:srgbClr val="F28C28"/>
                </a:solidFill>
              </a:rPr>
              <a:t>8 月</a:t>
            </a:r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1928A815-8A51-4C2D-A961-55F8C95F6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5540" y="2029968"/>
            <a:ext cx="21031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F28C28"/>
            </a:solidFill>
            <a:prstDash val="solid"/>
          </a:ln>
        </p:spPr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BB5C0E7-4041-47D8-9693-5A9AD3A91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606040"/>
            <a:ext cx="3429000" cy="1325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>
                <a:solidFill>
                  <a:srgbClr val="1F2937"/>
                </a:solidFill>
              </a:rPr>
              <a:t>更新制度、申請防火管理人變更；完成文件接收與現場走查，申請變更消防防護計畫書報備資料。</a:t>
            </a:r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42D0E0B4-0AA4-49A8-BBA2-E54555626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1554480"/>
            <a:ext cx="22860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00" b="1">
                <a:solidFill>
                  <a:srgbClr val="2B5C85"/>
                </a:solidFill>
              </a:rPr>
              <a:t>9–10 月</a:t>
            </a:r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50BAA7B8-3DFB-4277-BED0-0352128C6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3340" y="2029968"/>
            <a:ext cx="21031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2B5C85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B36996D-ABB0-4917-A518-CF99E52AB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606040"/>
            <a:ext cx="3429000" cy="1325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>
                <a:solidFill>
                  <a:srgbClr val="1F2937"/>
                </a:solidFill>
              </a:rPr>
              <a:t>更新編組名冊，偕同勞安人員舉行下半年自衛消防編組演練，完成紀錄申報與活動文件用印。</a:t>
            </a:r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D8C38927-0B0E-449B-BD08-A72ACACB5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257800"/>
            <a:ext cx="10241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D96B16"/>
                </a:solidFill>
              </a:rPr>
              <a:t>管理原則：所有申報與改善事項均應留存版本、日期、送件／回覆、公文、負責人與結案證明。</a:t>
            </a:r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C0BE7D75-514C-407B-8E50-B095D5C88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28816"/>
            <a:ext cx="777240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>
                <a:solidFill>
                  <a:srgbClr val="6B7280"/>
                </a:solidFill>
              </a:rPr>
              <a:t>內部使用：內容依移交網頁最新版同步更新；法規與申報仍以主管機關公告及承辦窗口要求為準。</a:t>
            </a:r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A0C4FF2C-9509-45FD-9A94-86223A862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6528816"/>
            <a:ext cx="146304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750">
                <a:solidFill>
                  <a:srgbClr val="6B7280"/>
                </a:solidFill>
              </a:rPr>
              <a:t>ALP Internal Use</a:t>
            </a:r>
          </a:p>
        </p:txBody>
      </p:sp>
    </p:spTree>
    <p:extLst>
      <p:ext uri="{BB962C8B-B14F-4D97-AF65-F5344CB8AC3E}">
        <p14:creationId xmlns:p14="http://schemas.microsoft.com/office/powerpoint/2010/main" val="172669328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1E375DD-B1BA-4CA7-9217-09AA108C0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08776A81-F894-4556-80C4-EB860982A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8872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12700">
            <a:solidFill>
              <a:srgbClr val="F28C28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1204AD1-F649-4AE4-A2E3-AC470824E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201168"/>
            <a:ext cx="34747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 b="1">
                <a:solidFill>
                  <a:srgbClr val="F28C28"/>
                </a:solidFill>
                <a:latin typeface="Microsoft JhengHei"/>
                <a:ea typeface="Microsoft JhengHei"/>
                <a:cs typeface="Microsoft JhengHei"/>
              </a:rPr>
              <a:t>防火管理人移交清冊</a:t>
            </a: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A19FC9D-611A-4135-9F8B-E7BAE5120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475488"/>
            <a:ext cx="107899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20354A"/>
                </a:solidFill>
                <a:latin typeface="Microsoft JhengHei"/>
                <a:ea typeface="Microsoft JhengHei"/>
                <a:cs typeface="Microsoft JhengHei"/>
              </a:rPr>
              <a:t>參考來源與現行申報提醒</a:t>
            </a:r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46FB6BB9-7E4D-412D-A2B5-2719C446A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1E8"/>
            </a:solidFill>
            <a:prstDash val="solid"/>
          </a:ln>
        </p:spPr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5638E45-F19D-4030-8148-8ECD77BB1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4440"/>
            <a:ext cx="2788920" cy="3474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354A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D1CFBDD4-9A10-4F67-B780-C6CF2E4B8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" y="1289304"/>
            <a:ext cx="2679192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來源／窗口</a:t>
            </a:r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2479CCB1-9710-47BD-BACF-A58E669C2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4720" y="1234440"/>
            <a:ext cx="8046720" cy="3474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354A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79022582-CCC2-403A-811B-62D1CFC02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584" y="1289304"/>
            <a:ext cx="7936992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使用重點</a:t>
            </a:r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4926CF9D-C944-4AC4-BBEB-648CBD9B4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912"/>
            <a:ext cx="27889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92DA188F-3BD7-474B-AA3E-D652CDB07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" y="1636776"/>
            <a:ext cx="2679192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內政部消防署｜防火管理制度</a:t>
            </a:r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8B1CA6E3-E04B-4DD8-8702-0B04520FF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4720" y="1581912"/>
            <a:ext cx="8046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D9A4990-4535-43DA-BF30-BEB6C0D07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584" y="1636776"/>
            <a:ext cx="7936992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確認防火管理人職責、消防防護計畫與自衛消防編組規定。</a:t>
            </a:r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7A595EBD-0E14-4EEF-825C-665806BB6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84832"/>
            <a:ext cx="27889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D5A7EFD4-F59B-4B66-8BF2-9BB417DCB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" y="2139696"/>
            <a:ext cx="2679192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內政部消防署｜消防安全線上申辦</a:t>
            </a:r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6AD0E067-D193-463C-AC56-C73820253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4720" y="2084832"/>
            <a:ext cx="8046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AABE8C3F-C335-436C-B624-D1A094B27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584" y="2139696"/>
            <a:ext cx="7936992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查核最新表件與系統功能；ALP 現行流程仍採書面資料寄送。</a:t>
            </a:r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C27C967B-120D-4C97-A6F8-75D631780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87752"/>
            <a:ext cx="27889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8E185F81-2783-4868-924F-39D5B4B1B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" y="2642616"/>
            <a:ext cx="2679192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臺北市防災教育雲</a:t>
            </a:r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9C51B13E-49BD-4E8F-A42F-3B7BAEFA3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4720" y="2587752"/>
            <a:ext cx="8046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3C346DA0-7995-4349-A250-A39D83C6B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584" y="2642616"/>
            <a:ext cx="7936992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免費申請防火宣導，供 4 月與 10 月自衛消防編組訓練規劃。</a:t>
            </a:r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BB7CAEF6-17E5-4170-AA44-15435F3DB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90672"/>
            <a:ext cx="27889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57619F5-6847-4E37-8C13-0898A5F81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" y="3145536"/>
            <a:ext cx="2679192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臺北市政府消防局｜內湖中隊</a:t>
            </a:r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80B6295C-85AF-4199-ADCC-ECBF59F41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4720" y="3090672"/>
            <a:ext cx="8046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6350">
            <a:solidFill>
              <a:srgbClr val="D9E1E8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FB09615D-6DA8-40EA-9265-FFD431109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584" y="3145536"/>
            <a:ext cx="7936992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1F2937"/>
                </a:solidFill>
                <a:latin typeface="Microsoft JhengHei"/>
                <a:ea typeface="Microsoft JhengHei"/>
                <a:cs typeface="Microsoft JhengHei"/>
              </a:rPr>
              <a:t>洪一凱先生｜(02) 2795-5747｜內湖區民權東路 6 段 9 號 3 樓</a:t>
            </a:r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68ED11DE-0D80-47C2-B766-34E2538D3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206240"/>
            <a:ext cx="13716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20354A"/>
                </a:solidFill>
              </a:rPr>
              <a:t>現行申報提醒</a:t>
            </a:r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248B712A-F457-4F55-B59A-67F8E6F71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617720"/>
            <a:ext cx="103327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1F2937"/>
                </a:solidFill>
              </a:rPr>
              <a:t>消防防護計畫與自衛消防編組採書面寄送；送件後追蹤核備進度，核備檔案交行政部門留存。</a:t>
            </a:r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F71DBEBB-F617-44AF-B0E1-1C19EC8EF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5358384"/>
            <a:ext cx="103327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6B7280"/>
                </a:solidFill>
              </a:rPr>
              <a:t>案件：114 年防護計畫 ALP-BA-2025041605；115 年上半年編組 ALP-BA-2026042001。</a:t>
            </a:r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5D04B4E1-684C-4E55-8E8B-35D60E669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28816"/>
            <a:ext cx="777240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>
                <a:solidFill>
                  <a:srgbClr val="6B7280"/>
                </a:solidFill>
              </a:rPr>
              <a:t>內部使用：內容依移交網頁最新版同步更新；法規與申報仍以主管機關公告及承辦窗口要求為準。</a:t>
            </a:r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0A8521AA-A978-401A-ABCC-B8AD9E152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6528816"/>
            <a:ext cx="146304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750">
                <a:solidFill>
                  <a:srgbClr val="6B7280"/>
                </a:solidFill>
              </a:rPr>
              <a:t>ALP Internal Use</a:t>
            </a:r>
          </a:p>
        </p:txBody>
      </p:sp>
    </p:spTree>
    <p:extLst>
      <p:ext uri="{BB962C8B-B14F-4D97-AF65-F5344CB8AC3E}">
        <p14:creationId xmlns:p14="http://schemas.microsoft.com/office/powerpoint/2010/main" val="220710225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Jheng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Jheng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2026-07-21T10:21:26.4370000Z</dcterms:created>
  <dcterms:modified xsi:type="dcterms:W3CDTF">2026-07-21T10:21:26.4370000Z</dcterms:modified>
</coreProperties>
</file>